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3" r:id="rId2"/>
    <p:sldId id="330" r:id="rId3"/>
    <p:sldId id="324" r:id="rId4"/>
    <p:sldId id="354" r:id="rId5"/>
    <p:sldId id="359" r:id="rId6"/>
    <p:sldId id="369" r:id="rId7"/>
    <p:sldId id="370" r:id="rId8"/>
    <p:sldId id="371" r:id="rId9"/>
    <p:sldId id="372" r:id="rId10"/>
    <p:sldId id="373" r:id="rId11"/>
    <p:sldId id="326" r:id="rId12"/>
    <p:sldId id="331" r:id="rId13"/>
    <p:sldId id="374" r:id="rId14"/>
    <p:sldId id="332" r:id="rId15"/>
    <p:sldId id="376" r:id="rId16"/>
    <p:sldId id="333" r:id="rId17"/>
    <p:sldId id="327" r:id="rId18"/>
    <p:sldId id="334" r:id="rId19"/>
    <p:sldId id="345" r:id="rId20"/>
    <p:sldId id="328" r:id="rId21"/>
    <p:sldId id="329" r:id="rId22"/>
    <p:sldId id="377" r:id="rId23"/>
    <p:sldId id="378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等线" charset="-122"/>
      <p:regular r:id="rId30"/>
      <p:bold r:id="rId31"/>
    </p:embeddedFont>
    <p:embeddedFont>
      <p:font typeface="HP001 4 hàng" charset="0"/>
      <p:regular r:id="rId32"/>
      <p:bold r:id="rId33"/>
    </p:embeddedFont>
    <p:embeddedFont>
      <p:font typeface="Garamond" pitchFamily="18" charset="0"/>
      <p:regular r:id="rId34"/>
      <p:bold r:id="rId35"/>
      <p:italic r:id="rId36"/>
    </p:embeddedFont>
    <p:embeddedFont>
      <p:font typeface="Cordia New" pitchFamily="34" charset="-34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D79C"/>
    <a:srgbClr val="00FFFF"/>
    <a:srgbClr val="D27C15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910" autoAdjust="0"/>
  </p:normalViewPr>
  <p:slideViewPr>
    <p:cSldViewPr snapToGrid="0">
      <p:cViewPr varScale="1">
        <p:scale>
          <a:sx n="52" d="100"/>
          <a:sy n="52" d="100"/>
        </p:scale>
        <p:origin x="-12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2021/12/21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157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5663B18-F6CC-4C60-BA52-DE968CC49C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E613726-40C3-4A2C-B8D7-9AC3432A3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8397BEF-B701-424D-A83C-20220DB72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C416-7CEF-47F7-A3A6-0AA53CE76A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3831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544C6E1-E503-460D-B842-B1767BABC942}"/>
              </a:ext>
            </a:extLst>
          </p:cNvPr>
          <p:cNvSpPr txBox="1"/>
          <p:nvPr/>
        </p:nvSpPr>
        <p:spPr>
          <a:xfrm>
            <a:off x="2358871" y="3000375"/>
            <a:ext cx="61598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 err="1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Toán</a:t>
            </a:r>
            <a:r>
              <a:rPr lang="en-US" altLang="zh-CN" sz="138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4</a:t>
            </a:r>
            <a:endParaRPr lang="en-US" altLang="zh-CN" sz="138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  <p:pic>
        <p:nvPicPr>
          <p:cNvPr id="7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B65F9C6E-8E95-4BD8-80B6-E8AFE87AB6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93286" y="418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58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0256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4222" y="955882"/>
            <a:ext cx="2906485" cy="2906485"/>
          </a:xfrm>
          <a:prstGeom prst="rect">
            <a:avLst/>
          </a:prstGeom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4271405" y="1862758"/>
            <a:ext cx="2438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prstClr val="black"/>
              </a:solidFill>
              <a:latin typeface="HP001 4 hàng" panose="020B0603050302020204" pitchFamily="34" charset="0"/>
              <a:cs typeface="Times New Roman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531505" y="4377359"/>
            <a:ext cx="4535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WordArt 38"/>
          <p:cNvSpPr>
            <a:spLocks noChangeArrowheads="1" noChangeShapeType="1" noTextEdit="1"/>
          </p:cNvSpPr>
          <p:nvPr/>
        </p:nvSpPr>
        <p:spPr bwMode="auto">
          <a:xfrm>
            <a:off x="3433205" y="1786558"/>
            <a:ext cx="762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prstClr val="black"/>
              </a:solidFill>
              <a:latin typeface="HP001 4 hàng" panose="020B0603050302020204" pitchFamily="34" charset="0"/>
              <a:cs typeface="Times New Roman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762543" y="3975725"/>
            <a:ext cx="87113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endParaRPr lang="vi-VN" sz="2400" b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đạp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nan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:</a:t>
            </a:r>
            <a:endParaRPr lang="vi-VN" sz="2400" b="1" dirty="0" smtClean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36  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  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  =  72 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)</a:t>
            </a:r>
            <a:endParaRPr lang="vi-VN" sz="2400" b="1" dirty="0" smtClean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5260 : 72  =  73 (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dư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4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).</a:t>
            </a:r>
            <a:endParaRPr lang="vi-VN" sz="2400" b="1" dirty="0" smtClean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73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đạp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4 nan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  <a:endParaRPr lang="vi-VN" sz="2400" b="1" dirty="0" smtClean="0">
              <a:solidFill>
                <a:srgbClr val="0000FF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Đáp</a:t>
            </a:r>
            <a:r>
              <a:rPr lang="en-US" sz="2400" b="1" u="sng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73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đạp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4 nan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3334781" y="5672759"/>
            <a:ext cx="6334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613805" y="498695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2391805" y="3691559"/>
            <a:ext cx="560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WordArt 45"/>
          <p:cNvSpPr>
            <a:spLocks noChangeArrowheads="1" noChangeShapeType="1" noTextEdit="1"/>
          </p:cNvSpPr>
          <p:nvPr/>
        </p:nvSpPr>
        <p:spPr bwMode="auto">
          <a:xfrm>
            <a:off x="2760105" y="2127871"/>
            <a:ext cx="762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HP001 4 hàng" panose="020B0603050302020204" pitchFamily="34" charset="0"/>
                <a:cs typeface="Times New Roman"/>
              </a:rPr>
              <a:t> </a:t>
            </a:r>
          </a:p>
        </p:txBody>
      </p:sp>
      <p:sp>
        <p:nvSpPr>
          <p:cNvPr id="19" name="WordArt 46"/>
          <p:cNvSpPr>
            <a:spLocks noChangeArrowheads="1" noChangeShapeType="1" noTextEdit="1"/>
          </p:cNvSpPr>
          <p:nvPr/>
        </p:nvSpPr>
        <p:spPr bwMode="auto">
          <a:xfrm>
            <a:off x="3445905" y="2127871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  <a:cs typeface="Times New Roman"/>
            </a:endParaRPr>
          </a:p>
        </p:txBody>
      </p:sp>
      <p:pic>
        <p:nvPicPr>
          <p:cNvPr id="20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-19455" y="-741987"/>
            <a:ext cx="9358009" cy="5562904"/>
          </a:xfrm>
          <a:prstGeom prst="rect">
            <a:avLst/>
          </a:prstGeom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453153" y="1222459"/>
            <a:ext cx="725656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400" b="1" u="sng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óm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tắt</a:t>
            </a:r>
            <a:r>
              <a:rPr lang="en-US" alt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altLang="en-US" sz="2400" b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36 nan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vi-VN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1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bánh</a:t>
            </a:r>
            <a:endParaRPr lang="vi-VN" altLang="en-US" sz="2400" b="1" dirty="0" smtClean="0">
              <a:solidFill>
                <a:srgbClr val="00B050"/>
              </a:solidFill>
              <a:latin typeface="HP001 4 hàng" panose="020B06030503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vi-VN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...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nan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vi-VN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2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bánh</a:t>
            </a:r>
            <a:endParaRPr lang="vi-VN" altLang="en-US" sz="2400" b="1" dirty="0" smtClean="0">
              <a:solidFill>
                <a:srgbClr val="00B050"/>
              </a:solidFill>
              <a:latin typeface="HP001 4 hàng" panose="020B06030503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5260 nan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: </a:t>
            </a:r>
            <a:r>
              <a:rPr lang="vi-VN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...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xe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đạp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dư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...</a:t>
            </a:r>
            <a:r>
              <a:rPr lang="en-US" alt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nan </a:t>
            </a:r>
            <a:r>
              <a:rPr lang="en-US" alt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vi-VN" altLang="en-US" sz="24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2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F0F2DD-55AD-4BD1-BD30-0CB2B6C2EEF9}"/>
              </a:ext>
            </a:extLst>
          </p:cNvPr>
          <p:cNvSpPr txBox="1"/>
          <p:nvPr/>
        </p:nvSpPr>
        <p:spPr>
          <a:xfrm>
            <a:off x="5227021" y="3330892"/>
            <a:ext cx="6199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382225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7"/>
            <a:ext cx="10995949" cy="616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DCAB5C-0552-40CE-BEED-95187F57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2" t="11308" r="25903" b="14093"/>
          <a:stretch/>
        </p:blipFill>
        <p:spPr>
          <a:xfrm>
            <a:off x="10288856" y="313836"/>
            <a:ext cx="1373772" cy="1294684"/>
          </a:xfrm>
          <a:prstGeom prst="rect">
            <a:avLst/>
          </a:prstGeom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771572" y="574742"/>
            <a:ext cx="42028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a) 10105 : 43 = ?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76479" y="1101791"/>
            <a:ext cx="1787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10105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2067141" y="1088064"/>
            <a:ext cx="11922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43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1157662" y="1557544"/>
            <a:ext cx="397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25925" y="1545576"/>
            <a:ext cx="5485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5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2251569" y="1597665"/>
            <a:ext cx="496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1167697" y="2024011"/>
            <a:ext cx="6511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1327397" y="2034491"/>
            <a:ext cx="549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2494045" y="1587446"/>
            <a:ext cx="697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335036" y="2439062"/>
            <a:ext cx="597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007566" y="1575498"/>
            <a:ext cx="4438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3117373" y="1118051"/>
            <a:ext cx="8146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*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101 chia 43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3297690" y="1665303"/>
            <a:ext cx="9339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6; 11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6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1;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2364105" y="2173422"/>
            <a:ext cx="98707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8,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9; 10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1,</a:t>
            </a:r>
            <a:r>
              <a:rPr lang="vi-VN" sz="28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2993868" y="2782393"/>
            <a:ext cx="8643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0,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150; </a:t>
            </a:r>
          </a:p>
        </p:txBody>
      </p: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2949371" y="3377177"/>
            <a:ext cx="8956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9; 10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1;</a:t>
            </a:r>
          </a:p>
        </p:txBody>
      </p: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1309684" y="3863938"/>
            <a:ext cx="116242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  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12,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13; 15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2.</a:t>
            </a:r>
          </a:p>
        </p:txBody>
      </p:sp>
      <p:sp>
        <p:nvSpPr>
          <p:cNvPr id="48" name="Text Box 36"/>
          <p:cNvSpPr txBox="1">
            <a:spLocks noChangeArrowheads="1"/>
          </p:cNvSpPr>
          <p:nvPr/>
        </p:nvSpPr>
        <p:spPr bwMode="auto">
          <a:xfrm>
            <a:off x="2980732" y="4420114"/>
            <a:ext cx="7480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215; </a:t>
            </a:r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1690398" y="5534940"/>
            <a:ext cx="101062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20,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21; 21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21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0,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0</a:t>
            </a:r>
          </a:p>
        </p:txBody>
      </p:sp>
      <p:sp>
        <p:nvSpPr>
          <p:cNvPr id="50" name="Text Box 41"/>
          <p:cNvSpPr txBox="1">
            <a:spLocks noChangeArrowheads="1"/>
          </p:cNvSpPr>
          <p:nvPr/>
        </p:nvSpPr>
        <p:spPr bwMode="auto">
          <a:xfrm>
            <a:off x="4340919" y="6179936"/>
            <a:ext cx="44708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10105 : 43 = 235</a:t>
            </a: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4212089" y="622562"/>
            <a:ext cx="6755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phải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826043" y="1527701"/>
            <a:ext cx="3955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3" name="Text Box 57"/>
          <p:cNvSpPr txBox="1">
            <a:spLocks noChangeArrowheads="1"/>
          </p:cNvSpPr>
          <p:nvPr/>
        </p:nvSpPr>
        <p:spPr bwMode="auto">
          <a:xfrm>
            <a:off x="940130" y="2013297"/>
            <a:ext cx="9935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2637831" y="5009246"/>
            <a:ext cx="8392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15, 15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0,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0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1;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453214" y="1299533"/>
            <a:ext cx="8246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  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2082728" y="962717"/>
            <a:ext cx="0" cy="25552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046858" y="1519844"/>
            <a:ext cx="993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382676" y="1118925"/>
            <a:ext cx="1906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10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1: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3</a:t>
            </a: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=?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376" y="3377177"/>
            <a:ext cx="242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15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0 :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3 =?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794956" y="2815565"/>
            <a:ext cx="488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150 chia 43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3 ,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3;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116192" y="4936434"/>
            <a:ext cx="243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21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5 </a:t>
            </a:r>
            <a:r>
              <a:rPr lang="en-US" sz="2800" b="1" dirty="0">
                <a:latin typeface="HP001 4 hàng" panose="020B060305030202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3 = ?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797675" y="4440617"/>
            <a:ext cx="464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215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43,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5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26507" y="2433581"/>
            <a:ext cx="50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199817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7" grpId="0"/>
      <p:bldP spid="38" grpId="0"/>
      <p:bldP spid="39" grpId="0"/>
      <p:bldP spid="40" grpId="0"/>
      <p:bldP spid="42" grpId="0"/>
      <p:bldP spid="43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85" grpId="0"/>
      <p:bldP spid="85" grpId="1"/>
      <p:bldP spid="88" grpId="0"/>
      <p:bldP spid="88" grpId="1"/>
      <p:bldP spid="89" grpId="0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7"/>
            <a:ext cx="10995949" cy="616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27DCAB5C-0552-40CE-BEED-95187F57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2" t="11308" r="25903" b="14093"/>
          <a:stretch/>
        </p:blipFill>
        <p:spPr>
          <a:xfrm>
            <a:off x="8329471" y="284807"/>
            <a:ext cx="3333157" cy="31412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940660" y="769256"/>
            <a:ext cx="6680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10105 : 43 = 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68161" y="1597016"/>
            <a:ext cx="1143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10105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390900" y="1572823"/>
            <a:ext cx="102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43</a:t>
            </a:r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2272974" y="2562629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276600" y="1988455"/>
            <a:ext cx="1143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172326" y="199004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HP001 4 hàng" panose="020B0603050302020204" pitchFamily="34" charset="0"/>
                <a:cs typeface="Times New Roman" pitchFamily="18" charset="0"/>
              </a:rPr>
              <a:t>15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62201" y="2445655"/>
            <a:ext cx="561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HP001 4 hàng" panose="020B0603050302020204" pitchFamily="34" charset="0"/>
                <a:cs typeface="Times New Roman" pitchFamily="18" charset="0"/>
              </a:rPr>
              <a:t>21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43200" y="2902855"/>
            <a:ext cx="402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90900" y="2143931"/>
            <a:ext cx="22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 flipH="1">
            <a:off x="3581400" y="2143931"/>
            <a:ext cx="22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10000" y="2140855"/>
            <a:ext cx="30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24177" y="3611800"/>
            <a:ext cx="9151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*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ước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lượng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chia</a:t>
            </a:r>
            <a:endParaRPr lang="en-US" sz="2800" b="1" i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1524" y="4263285"/>
            <a:ext cx="10581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101 : 43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vi-VN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= 2 (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181524" y="4780483"/>
            <a:ext cx="11010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150 : 43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</a:t>
            </a:r>
            <a:r>
              <a:rPr lang="vi-VN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vi-VN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= 3 (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81524" y="5276988"/>
            <a:ext cx="11010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215 : 43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21</a:t>
            </a:r>
            <a:r>
              <a:rPr lang="vi-VN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vi-VN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 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= 5 ( </a:t>
            </a:r>
            <a:r>
              <a:rPr lang="en-US" sz="2800" b="1" i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i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1 )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40042" y="1990043"/>
            <a:ext cx="27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743200" y="2445655"/>
            <a:ext cx="401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HP001 4 hàng" panose="020B0603050302020204" pitchFamily="34" charset="0"/>
                <a:cs typeface="Times New Roman" pitchFamily="18" charset="0"/>
              </a:rPr>
              <a:t>5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9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68618" y="448519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800" b="1" dirty="0">
              <a:latin typeface="HP001 4 hàng" panose="020B06030503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6B5760-AE3B-44C9-833F-BC8D40EB2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81" r="66395" b="14261"/>
          <a:stretch/>
        </p:blipFill>
        <p:spPr>
          <a:xfrm>
            <a:off x="10838735" y="4912890"/>
            <a:ext cx="925832" cy="1572762"/>
          </a:xfrm>
          <a:prstGeom prst="rect">
            <a:avLst/>
          </a:prstGeom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763953" y="1698265"/>
            <a:ext cx="859258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th-TH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782971" y="64363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26345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35 = ?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773961" y="1138411"/>
            <a:ext cx="1350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26345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2175542" y="113435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1410749" y="1664146"/>
            <a:ext cx="3755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951270" y="1654283"/>
            <a:ext cx="68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331060" y="1762517"/>
            <a:ext cx="38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1426768" y="2162756"/>
            <a:ext cx="464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655949" y="2191743"/>
            <a:ext cx="411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2566123" y="1762517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1387903" y="2621588"/>
            <a:ext cx="46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2100412" y="1751124"/>
            <a:ext cx="30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3955573" y="1125799"/>
            <a:ext cx="6814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*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263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7,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7;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3327266" y="1534254"/>
            <a:ext cx="11544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7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35, 43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8,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8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4</a:t>
            </a: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3336462" y="1992520"/>
            <a:ext cx="89524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7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21,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25; </a:t>
            </a:r>
            <a:endParaRPr lang="vi-VN" sz="2800" b="1" dirty="0" smtClean="0">
              <a:solidFill>
                <a:srgbClr val="00B050"/>
              </a:solidFill>
              <a:latin typeface="HP001 4 hàng" panose="020B06030503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8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26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</a:t>
            </a: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3848016" y="3103540"/>
            <a:ext cx="8639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*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Hạ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4,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184; </a:t>
            </a: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34575" y="3540929"/>
            <a:ext cx="92565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25, 34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9,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 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984369" y="4057188"/>
            <a:ext cx="104965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18; 18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18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0,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0</a:t>
            </a: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4666344" y="5722250"/>
            <a:ext cx="58271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en-SG" sz="2800" b="1">
              <a:latin typeface="HP001 4 hàng" panose="020B0603050302020204" pitchFamily="34" charset="0"/>
            </a:endParaRP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3819306" y="4556593"/>
            <a:ext cx="79364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Hạ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95; </a:t>
            </a: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178620" y="5382799"/>
            <a:ext cx="9432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2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6,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7; 9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7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</a:t>
            </a: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3531232" y="5941165"/>
            <a:ext cx="58376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26345 : 35 = 752 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25)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3606992" y="668386"/>
            <a:ext cx="72317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1178620" y="2177265"/>
            <a:ext cx="459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2509915" y="4983840"/>
            <a:ext cx="98237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2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10; 15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1;</a:t>
            </a:r>
          </a:p>
        </p:txBody>
      </p:sp>
      <p:sp>
        <p:nvSpPr>
          <p:cNvPr id="59" name="Rectangle 34"/>
          <p:cNvSpPr>
            <a:spLocks noChangeArrowheads="1"/>
          </p:cNvSpPr>
          <p:nvPr/>
        </p:nvSpPr>
        <p:spPr bwMode="auto">
          <a:xfrm>
            <a:off x="1037687" y="1629055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 Box 35"/>
          <p:cNvSpPr txBox="1">
            <a:spLocks noChangeArrowheads="1"/>
          </p:cNvSpPr>
          <p:nvPr/>
        </p:nvSpPr>
        <p:spPr bwMode="auto">
          <a:xfrm>
            <a:off x="1635406" y="2636067"/>
            <a:ext cx="4318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2159497" y="1093646"/>
            <a:ext cx="0" cy="15902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152290" y="1590853"/>
            <a:ext cx="7152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209144" y="1150250"/>
            <a:ext cx="308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26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3 :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 </a:t>
            </a:r>
            <a:r>
              <a:rPr lang="en-US" sz="2800" b="1" dirty="0">
                <a:latin typeface="HP001 4 hàng" panose="020B0603050302020204" pitchFamily="34" charset="0"/>
                <a:cs typeface="Times New Roman" pitchFamily="18" charset="0"/>
              </a:rPr>
              <a:t>= ?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22197" y="3560661"/>
            <a:ext cx="2927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18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4 :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 = ?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05542" y="3097327"/>
            <a:ext cx="569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184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chia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69112" y="4979367"/>
            <a:ext cx="25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9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 :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 =?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50037" y="4562823"/>
            <a:ext cx="542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95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chia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2,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xmlns="" val="246514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3" grpId="0"/>
      <p:bldP spid="63" grpId="1"/>
      <p:bldP spid="64" grpId="0"/>
      <p:bldP spid="64" grpId="1"/>
      <p:bldP spid="65" grpId="0"/>
      <p:bldP spid="66" grpId="0"/>
      <p:bldP spid="66" grpId="1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10561" y="448519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2800" b="1" dirty="0">
              <a:latin typeface="HP001 4 hàng" panose="020B06030503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6B5760-AE3B-44C9-833F-BC8D40EB2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81" r="66395" b="14261"/>
          <a:stretch/>
        </p:blipFill>
        <p:spPr>
          <a:xfrm>
            <a:off x="10233269" y="3982974"/>
            <a:ext cx="1473242" cy="2502678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491074" y="845219"/>
            <a:ext cx="6959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        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26345 : 35 = 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822771" y="2728531"/>
            <a:ext cx="8712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769576" y="3316414"/>
            <a:ext cx="10568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263 :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26:3= 7 (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678948" y="4409487"/>
            <a:ext cx="10711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184 :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18:3= 6 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705750" y="5408000"/>
            <a:ext cx="10568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95 : 35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9:3= 3 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801692" y="5940606"/>
            <a:ext cx="1028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4 = 2 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085341" y="3837783"/>
            <a:ext cx="9711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30: 4 = 7(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085341" y="4886827"/>
            <a:ext cx="728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 : 4 = 5 </a:t>
            </a:r>
            <a:endParaRPr lang="en-US" sz="28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95" name="Text Box 4"/>
          <p:cNvSpPr txBox="1">
            <a:spLocks noChangeArrowheads="1"/>
          </p:cNvSpPr>
          <p:nvPr/>
        </p:nvSpPr>
        <p:spPr bwMode="auto">
          <a:xfrm>
            <a:off x="817503" y="1370640"/>
            <a:ext cx="1350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26345</a:t>
            </a:r>
          </a:p>
        </p:txBody>
      </p:sp>
      <p:sp>
        <p:nvSpPr>
          <p:cNvPr id="96" name="Text Box 9"/>
          <p:cNvSpPr txBox="1">
            <a:spLocks noChangeArrowheads="1"/>
          </p:cNvSpPr>
          <p:nvPr/>
        </p:nvSpPr>
        <p:spPr bwMode="auto">
          <a:xfrm>
            <a:off x="2219084" y="1366579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97" name="Text Box 10"/>
          <p:cNvSpPr txBox="1">
            <a:spLocks noChangeArrowheads="1"/>
          </p:cNvSpPr>
          <p:nvPr/>
        </p:nvSpPr>
        <p:spPr bwMode="auto">
          <a:xfrm>
            <a:off x="1454291" y="1896375"/>
            <a:ext cx="3755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8" name="Text Box 11"/>
          <p:cNvSpPr txBox="1">
            <a:spLocks noChangeArrowheads="1"/>
          </p:cNvSpPr>
          <p:nvPr/>
        </p:nvSpPr>
        <p:spPr bwMode="auto">
          <a:xfrm>
            <a:off x="994812" y="1886512"/>
            <a:ext cx="68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99" name="Text Box 12"/>
          <p:cNvSpPr txBox="1">
            <a:spLocks noChangeArrowheads="1"/>
          </p:cNvSpPr>
          <p:nvPr/>
        </p:nvSpPr>
        <p:spPr bwMode="auto">
          <a:xfrm>
            <a:off x="2374602" y="1994746"/>
            <a:ext cx="38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Text Box 13"/>
          <p:cNvSpPr txBox="1">
            <a:spLocks noChangeArrowheads="1"/>
          </p:cNvSpPr>
          <p:nvPr/>
        </p:nvSpPr>
        <p:spPr bwMode="auto">
          <a:xfrm>
            <a:off x="1470310" y="2394985"/>
            <a:ext cx="464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1" name="Text Box 14"/>
          <p:cNvSpPr txBox="1">
            <a:spLocks noChangeArrowheads="1"/>
          </p:cNvSpPr>
          <p:nvPr/>
        </p:nvSpPr>
        <p:spPr bwMode="auto">
          <a:xfrm>
            <a:off x="1699491" y="2423972"/>
            <a:ext cx="411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2609665" y="1994746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Text Box 16"/>
          <p:cNvSpPr txBox="1">
            <a:spLocks noChangeArrowheads="1"/>
          </p:cNvSpPr>
          <p:nvPr/>
        </p:nvSpPr>
        <p:spPr bwMode="auto">
          <a:xfrm>
            <a:off x="1431445" y="2853817"/>
            <a:ext cx="46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4" name="Text Box 17"/>
          <p:cNvSpPr txBox="1">
            <a:spLocks noChangeArrowheads="1"/>
          </p:cNvSpPr>
          <p:nvPr/>
        </p:nvSpPr>
        <p:spPr bwMode="auto">
          <a:xfrm>
            <a:off x="2143954" y="1983353"/>
            <a:ext cx="30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5" name="Text Box 31"/>
          <p:cNvSpPr txBox="1">
            <a:spLocks noChangeArrowheads="1"/>
          </p:cNvSpPr>
          <p:nvPr/>
        </p:nvSpPr>
        <p:spPr bwMode="auto">
          <a:xfrm>
            <a:off x="1222162" y="2409494"/>
            <a:ext cx="459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6" name="Rectangle 34"/>
          <p:cNvSpPr>
            <a:spLocks noChangeArrowheads="1"/>
          </p:cNvSpPr>
          <p:nvPr/>
        </p:nvSpPr>
        <p:spPr bwMode="auto">
          <a:xfrm>
            <a:off x="1081229" y="1861284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 Box 35"/>
          <p:cNvSpPr txBox="1">
            <a:spLocks noChangeArrowheads="1"/>
          </p:cNvSpPr>
          <p:nvPr/>
        </p:nvSpPr>
        <p:spPr bwMode="auto">
          <a:xfrm>
            <a:off x="1678948" y="2868296"/>
            <a:ext cx="4318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/>
          <p:cNvCxnSpPr/>
          <p:nvPr/>
        </p:nvCxnSpPr>
        <p:spPr>
          <a:xfrm>
            <a:off x="2203039" y="1325875"/>
            <a:ext cx="0" cy="15902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2195832" y="1823082"/>
            <a:ext cx="7152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278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5" grpId="0"/>
      <p:bldP spid="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2CC2FA-84A8-47BA-B520-AB3A65E0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60" t="1659" r="12770" b="69386"/>
          <a:stretch/>
        </p:blipFill>
        <p:spPr>
          <a:xfrm>
            <a:off x="8911964" y="3197142"/>
            <a:ext cx="3027117" cy="3519980"/>
          </a:xfrm>
          <a:prstGeom prst="rect">
            <a:avLst/>
          </a:prstGeom>
        </p:spPr>
      </p:pic>
      <p:sp>
        <p:nvSpPr>
          <p:cNvPr id="48" name="Line 76"/>
          <p:cNvSpPr>
            <a:spLocks noChangeShapeType="1"/>
          </p:cNvSpPr>
          <p:nvPr/>
        </p:nvSpPr>
        <p:spPr bwMode="auto">
          <a:xfrm>
            <a:off x="5245861" y="1415561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1401912" y="786978"/>
            <a:ext cx="39572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a)  10105 : 43 = ?</a:t>
            </a:r>
          </a:p>
        </p:txBody>
      </p:sp>
      <p:sp>
        <p:nvSpPr>
          <p:cNvPr id="50" name="Text Box 103"/>
          <p:cNvSpPr txBox="1">
            <a:spLocks noChangeArrowheads="1"/>
          </p:cNvSpPr>
          <p:nvPr/>
        </p:nvSpPr>
        <p:spPr bwMode="auto">
          <a:xfrm>
            <a:off x="5931804" y="753063"/>
            <a:ext cx="39572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b)  26345 : 35 = ?</a:t>
            </a:r>
          </a:p>
        </p:txBody>
      </p:sp>
      <p:grpSp>
        <p:nvGrpSpPr>
          <p:cNvPr id="51" name="Group 115"/>
          <p:cNvGrpSpPr>
            <a:grpSpLocks/>
          </p:cNvGrpSpPr>
          <p:nvPr/>
        </p:nvGrpSpPr>
        <p:grpSpPr bwMode="auto">
          <a:xfrm>
            <a:off x="1624039" y="1276411"/>
            <a:ext cx="3333641" cy="2679674"/>
            <a:chOff x="233" y="1416"/>
            <a:chExt cx="1636" cy="1339"/>
          </a:xfrm>
        </p:grpSpPr>
        <p:sp>
          <p:nvSpPr>
            <p:cNvPr id="52" name="Text Box 78"/>
            <p:cNvSpPr txBox="1">
              <a:spLocks noChangeArrowheads="1"/>
            </p:cNvSpPr>
            <p:nvPr/>
          </p:nvSpPr>
          <p:spPr bwMode="auto">
            <a:xfrm>
              <a:off x="233" y="1427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10105</a:t>
              </a:r>
            </a:p>
          </p:txBody>
        </p:sp>
        <p:sp>
          <p:nvSpPr>
            <p:cNvPr id="53" name="Text Box 80"/>
            <p:cNvSpPr txBox="1">
              <a:spLocks noChangeArrowheads="1"/>
            </p:cNvSpPr>
            <p:nvPr/>
          </p:nvSpPr>
          <p:spPr bwMode="auto">
            <a:xfrm>
              <a:off x="1361" y="1416"/>
              <a:ext cx="4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  <p:sp>
          <p:nvSpPr>
            <p:cNvPr id="54" name="Text Box 81"/>
            <p:cNvSpPr txBox="1">
              <a:spLocks noChangeArrowheads="1"/>
            </p:cNvSpPr>
            <p:nvPr/>
          </p:nvSpPr>
          <p:spPr bwMode="auto">
            <a:xfrm>
              <a:off x="1289" y="1761"/>
              <a:ext cx="209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5" name="Text Box 82"/>
            <p:cNvSpPr txBox="1">
              <a:spLocks noChangeArrowheads="1"/>
            </p:cNvSpPr>
            <p:nvPr/>
          </p:nvSpPr>
          <p:spPr bwMode="auto">
            <a:xfrm>
              <a:off x="644" y="1736"/>
              <a:ext cx="24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6" name="Text Box 83"/>
            <p:cNvSpPr txBox="1">
              <a:spLocks noChangeArrowheads="1"/>
            </p:cNvSpPr>
            <p:nvPr/>
          </p:nvSpPr>
          <p:spPr bwMode="auto">
            <a:xfrm flipH="1">
              <a:off x="768" y="1728"/>
              <a:ext cx="19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7" name="Text Box 84"/>
            <p:cNvSpPr txBox="1">
              <a:spLocks noChangeArrowheads="1"/>
            </p:cNvSpPr>
            <p:nvPr/>
          </p:nvSpPr>
          <p:spPr bwMode="auto">
            <a:xfrm>
              <a:off x="1424" y="1765"/>
              <a:ext cx="19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8" name="Text Box 85"/>
            <p:cNvSpPr txBox="1">
              <a:spLocks noChangeArrowheads="1"/>
            </p:cNvSpPr>
            <p:nvPr/>
          </p:nvSpPr>
          <p:spPr bwMode="auto">
            <a:xfrm>
              <a:off x="750" y="2032"/>
              <a:ext cx="18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9" name="Text Box 86"/>
            <p:cNvSpPr txBox="1">
              <a:spLocks noChangeArrowheads="1"/>
            </p:cNvSpPr>
            <p:nvPr/>
          </p:nvSpPr>
          <p:spPr bwMode="auto">
            <a:xfrm>
              <a:off x="894" y="2032"/>
              <a:ext cx="14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0" name="Text Box 87"/>
            <p:cNvSpPr txBox="1">
              <a:spLocks noChangeArrowheads="1"/>
            </p:cNvSpPr>
            <p:nvPr/>
          </p:nvSpPr>
          <p:spPr bwMode="auto">
            <a:xfrm>
              <a:off x="1560" y="1765"/>
              <a:ext cx="1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1" name="Text Box 89"/>
            <p:cNvSpPr txBox="1">
              <a:spLocks noChangeArrowheads="1"/>
            </p:cNvSpPr>
            <p:nvPr/>
          </p:nvSpPr>
          <p:spPr bwMode="auto">
            <a:xfrm>
              <a:off x="1095" y="2371"/>
              <a:ext cx="13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90"/>
            <p:cNvSpPr txBox="1">
              <a:spLocks noChangeArrowheads="1"/>
            </p:cNvSpPr>
            <p:nvPr/>
          </p:nvSpPr>
          <p:spPr bwMode="auto">
            <a:xfrm flipH="1">
              <a:off x="914" y="1732"/>
              <a:ext cx="19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3" name="Text Box 91"/>
            <p:cNvSpPr txBox="1">
              <a:spLocks noChangeArrowheads="1"/>
            </p:cNvSpPr>
            <p:nvPr/>
          </p:nvSpPr>
          <p:spPr bwMode="auto">
            <a:xfrm>
              <a:off x="1039" y="2037"/>
              <a:ext cx="14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4" name="Text Box 92"/>
            <p:cNvSpPr txBox="1">
              <a:spLocks noChangeArrowheads="1"/>
            </p:cNvSpPr>
            <p:nvPr/>
          </p:nvSpPr>
          <p:spPr bwMode="auto">
            <a:xfrm>
              <a:off x="988" y="2341"/>
              <a:ext cx="33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1306" y="1583"/>
              <a:ext cx="563" cy="763"/>
              <a:chOff x="1315" y="1486"/>
              <a:chExt cx="563" cy="847"/>
            </a:xfrm>
          </p:grpSpPr>
          <p:sp>
            <p:nvSpPr>
              <p:cNvPr id="66" name="Line 79"/>
              <p:cNvSpPr>
                <a:spLocks noChangeShapeType="1"/>
              </p:cNvSpPr>
              <p:nvPr/>
            </p:nvSpPr>
            <p:spPr bwMode="auto">
              <a:xfrm flipH="1">
                <a:off x="1315" y="1486"/>
                <a:ext cx="6" cy="8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Line 107"/>
              <p:cNvSpPr>
                <a:spLocks noChangeShapeType="1"/>
              </p:cNvSpPr>
              <p:nvPr/>
            </p:nvSpPr>
            <p:spPr bwMode="auto">
              <a:xfrm flipV="1">
                <a:off x="1315" y="1705"/>
                <a:ext cx="5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8" name="Text Box 93"/>
          <p:cNvSpPr txBox="1">
            <a:spLocks noChangeArrowheads="1"/>
          </p:cNvSpPr>
          <p:nvPr/>
        </p:nvSpPr>
        <p:spPr bwMode="auto">
          <a:xfrm>
            <a:off x="5425929" y="1140590"/>
            <a:ext cx="41998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26345</a:t>
            </a:r>
          </a:p>
        </p:txBody>
      </p:sp>
      <p:sp>
        <p:nvSpPr>
          <p:cNvPr id="69" name="Text Box 95"/>
          <p:cNvSpPr txBox="1">
            <a:spLocks noChangeArrowheads="1"/>
          </p:cNvSpPr>
          <p:nvPr/>
        </p:nvSpPr>
        <p:spPr bwMode="auto">
          <a:xfrm>
            <a:off x="7474275" y="1084828"/>
            <a:ext cx="12214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70" name="Text Box 96"/>
          <p:cNvSpPr txBox="1">
            <a:spLocks noChangeArrowheads="1"/>
          </p:cNvSpPr>
          <p:nvPr/>
        </p:nvSpPr>
        <p:spPr bwMode="auto">
          <a:xfrm>
            <a:off x="7420700" y="1904229"/>
            <a:ext cx="12472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752</a:t>
            </a:r>
          </a:p>
        </p:txBody>
      </p:sp>
      <p:sp>
        <p:nvSpPr>
          <p:cNvPr id="71" name="Text Box 97"/>
          <p:cNvSpPr txBox="1">
            <a:spLocks noChangeArrowheads="1"/>
          </p:cNvSpPr>
          <p:nvPr/>
        </p:nvSpPr>
        <p:spPr bwMode="auto">
          <a:xfrm>
            <a:off x="6201174" y="1750168"/>
            <a:ext cx="10339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</a:p>
        </p:txBody>
      </p:sp>
      <p:sp>
        <p:nvSpPr>
          <p:cNvPr id="72" name="Text Box 100"/>
          <p:cNvSpPr txBox="1">
            <a:spLocks noChangeArrowheads="1"/>
          </p:cNvSpPr>
          <p:nvPr/>
        </p:nvSpPr>
        <p:spPr bwMode="auto">
          <a:xfrm>
            <a:off x="6457251" y="2319522"/>
            <a:ext cx="950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095</a:t>
            </a:r>
          </a:p>
        </p:txBody>
      </p:sp>
      <p:grpSp>
        <p:nvGrpSpPr>
          <p:cNvPr id="73" name="Group 110"/>
          <p:cNvGrpSpPr>
            <a:grpSpLocks/>
          </p:cNvGrpSpPr>
          <p:nvPr/>
        </p:nvGrpSpPr>
        <p:grpSpPr bwMode="auto">
          <a:xfrm>
            <a:off x="7463010" y="1224669"/>
            <a:ext cx="1609331" cy="2378904"/>
            <a:chOff x="4023" y="1416"/>
            <a:chExt cx="585" cy="960"/>
          </a:xfrm>
        </p:grpSpPr>
        <p:sp>
          <p:nvSpPr>
            <p:cNvPr id="74" name="Line 94"/>
            <p:cNvSpPr>
              <a:spLocks noChangeShapeType="1"/>
            </p:cNvSpPr>
            <p:nvPr/>
          </p:nvSpPr>
          <p:spPr bwMode="auto">
            <a:xfrm>
              <a:off x="4023" y="1416"/>
              <a:ext cx="3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Line 108"/>
            <p:cNvSpPr>
              <a:spLocks noChangeShapeType="1"/>
            </p:cNvSpPr>
            <p:nvPr/>
          </p:nvSpPr>
          <p:spPr bwMode="auto">
            <a:xfrm>
              <a:off x="4032" y="1705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Text Box 120"/>
          <p:cNvSpPr txBox="1">
            <a:spLocks noChangeArrowheads="1"/>
          </p:cNvSpPr>
          <p:nvPr/>
        </p:nvSpPr>
        <p:spPr bwMode="auto">
          <a:xfrm>
            <a:off x="954317" y="3780317"/>
            <a:ext cx="8305799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chia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ý: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chia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chia.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0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" name="Text Box 100"/>
          <p:cNvSpPr txBox="1">
            <a:spLocks noChangeArrowheads="1"/>
          </p:cNvSpPr>
          <p:nvPr/>
        </p:nvSpPr>
        <p:spPr bwMode="auto">
          <a:xfrm>
            <a:off x="6718164" y="2879132"/>
            <a:ext cx="950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xmlns="" val="9532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26C665-1E67-454E-803E-62DF601AAEA1}"/>
              </a:ext>
            </a:extLst>
          </p:cNvPr>
          <p:cNvSpPr txBox="1"/>
          <p:nvPr/>
        </p:nvSpPr>
        <p:spPr>
          <a:xfrm>
            <a:off x="4995528" y="2962867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TRẢI </a:t>
            </a:r>
          </a:p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NGHIỆM</a:t>
            </a:r>
          </a:p>
        </p:txBody>
      </p:sp>
    </p:spTree>
    <p:extLst>
      <p:ext uri="{BB962C8B-B14F-4D97-AF65-F5344CB8AC3E}">
        <p14:creationId xmlns:p14="http://schemas.microsoft.com/office/powerpoint/2010/main" xmlns="" val="210299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13067" y="42562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2800" dirty="0">
              <a:latin typeface="HP001 4 hàng" panose="020B06030503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85" t="-1180" r="8258" b="52513"/>
          <a:stretch/>
        </p:blipFill>
        <p:spPr>
          <a:xfrm>
            <a:off x="9079738" y="4304629"/>
            <a:ext cx="2958354" cy="2083711"/>
          </a:xfrm>
          <a:prstGeom prst="rect">
            <a:avLst/>
          </a:prstGeom>
        </p:spPr>
      </p:pic>
      <p:grpSp>
        <p:nvGrpSpPr>
          <p:cNvPr id="10" name="Group 1261">
            <a:extLst>
              <a:ext uri="{FF2B5EF4-FFF2-40B4-BE49-F238E27FC236}">
                <a16:creationId xmlns:a16="http://schemas.microsoft.com/office/drawing/2014/main" xmlns="" id="{46627FEF-40B3-4CD1-BF17-3A44E26F52AB}"/>
              </a:ext>
            </a:extLst>
          </p:cNvPr>
          <p:cNvGrpSpPr/>
          <p:nvPr/>
        </p:nvGrpSpPr>
        <p:grpSpPr>
          <a:xfrm>
            <a:off x="906041" y="2278178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xmlns="" id="{05530577-D069-441F-9E4B-60031DA0C81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xmlns="" id="{903A35F4-B123-4AF7-A179-F79C96F956C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8" name="Google Shape;329;p46" descr="ag00218_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 rot="-3780000">
            <a:off x="10554394" y="528496"/>
            <a:ext cx="547687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2297131" y="1336425"/>
            <a:ext cx="7827819" cy="685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vi-VN" alt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Bài 1: Đặt tính rồi tính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r>
              <a:rPr lang="vi-VN" alt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23576 : 56						31628 : 48 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	</a:t>
            </a:r>
            <a:r>
              <a:rPr lang="vi-VN" alt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	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b) 18510 : 15</a:t>
            </a:r>
            <a:r>
              <a:rPr lang="vi-VN" alt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							</a:t>
            </a:r>
            <a:r>
              <a:rPr lang="vi-VN" alt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42546 : 37</a:t>
            </a:r>
            <a:endParaRPr lang="en-US" altLang="en-US" sz="4400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56" name="Group 19"/>
          <p:cNvGrpSpPr>
            <a:grpSpLocks/>
          </p:cNvGrpSpPr>
          <p:nvPr/>
        </p:nvGrpSpPr>
        <p:grpSpPr bwMode="auto">
          <a:xfrm>
            <a:off x="817582" y="2819446"/>
            <a:ext cx="3989388" cy="2711450"/>
            <a:chOff x="-60" y="743"/>
            <a:chExt cx="2513" cy="1708"/>
          </a:xfrm>
        </p:grpSpPr>
        <p:sp>
          <p:nvSpPr>
            <p:cNvPr id="70" name="Text Box 20"/>
            <p:cNvSpPr txBox="1">
              <a:spLocks noChangeArrowheads="1"/>
            </p:cNvSpPr>
            <p:nvPr/>
          </p:nvSpPr>
          <p:spPr bwMode="auto">
            <a:xfrm>
              <a:off x="-60" y="747"/>
              <a:ext cx="189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23576</a:t>
              </a:r>
            </a:p>
          </p:txBody>
        </p:sp>
        <p:sp>
          <p:nvSpPr>
            <p:cNvPr id="71" name="Text Box 21"/>
            <p:cNvSpPr txBox="1">
              <a:spLocks noChangeArrowheads="1"/>
            </p:cNvSpPr>
            <p:nvPr/>
          </p:nvSpPr>
          <p:spPr bwMode="auto">
            <a:xfrm>
              <a:off x="972" y="743"/>
              <a:ext cx="79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72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9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 flipH="1">
              <a:off x="505" y="1178"/>
              <a:ext cx="87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 Box 25"/>
            <p:cNvSpPr txBox="1">
              <a:spLocks noChangeArrowheads="1"/>
            </p:cNvSpPr>
            <p:nvPr/>
          </p:nvSpPr>
          <p:spPr bwMode="auto">
            <a:xfrm>
              <a:off x="687" y="1649"/>
              <a:ext cx="72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 Box 26"/>
            <p:cNvSpPr txBox="1">
              <a:spLocks noChangeArrowheads="1"/>
            </p:cNvSpPr>
            <p:nvPr/>
          </p:nvSpPr>
          <p:spPr bwMode="auto">
            <a:xfrm>
              <a:off x="867" y="2121"/>
              <a:ext cx="77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33"/>
            <p:cNvGrpSpPr>
              <a:grpSpLocks/>
            </p:cNvGrpSpPr>
            <p:nvPr/>
          </p:nvGrpSpPr>
          <p:grpSpPr bwMode="auto">
            <a:xfrm>
              <a:off x="940" y="760"/>
              <a:ext cx="502" cy="992"/>
              <a:chOff x="949" y="572"/>
              <a:chExt cx="502" cy="1100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>
                <a:off x="949" y="572"/>
                <a:ext cx="5" cy="1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>
                <a:off x="951" y="900"/>
                <a:ext cx="5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9" name="Group 19"/>
          <p:cNvGrpSpPr>
            <a:grpSpLocks/>
          </p:cNvGrpSpPr>
          <p:nvPr/>
        </p:nvGrpSpPr>
        <p:grpSpPr bwMode="auto">
          <a:xfrm>
            <a:off x="3390392" y="2806328"/>
            <a:ext cx="3989388" cy="2711450"/>
            <a:chOff x="-60" y="743"/>
            <a:chExt cx="2513" cy="1708"/>
          </a:xfrm>
        </p:grpSpPr>
        <p:sp>
          <p:nvSpPr>
            <p:cNvPr id="80" name="Text Box 20"/>
            <p:cNvSpPr txBox="1">
              <a:spLocks noChangeArrowheads="1"/>
            </p:cNvSpPr>
            <p:nvPr/>
          </p:nvSpPr>
          <p:spPr bwMode="auto">
            <a:xfrm>
              <a:off x="-60" y="747"/>
              <a:ext cx="189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31628</a:t>
              </a:r>
            </a:p>
          </p:txBody>
        </p:sp>
        <p:sp>
          <p:nvSpPr>
            <p:cNvPr id="81" name="Text Box 21"/>
            <p:cNvSpPr txBox="1">
              <a:spLocks noChangeArrowheads="1"/>
            </p:cNvSpPr>
            <p:nvPr/>
          </p:nvSpPr>
          <p:spPr bwMode="auto">
            <a:xfrm>
              <a:off x="881" y="743"/>
              <a:ext cx="79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9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24"/>
            <p:cNvSpPr txBox="1">
              <a:spLocks noChangeArrowheads="1"/>
            </p:cNvSpPr>
            <p:nvPr/>
          </p:nvSpPr>
          <p:spPr bwMode="auto">
            <a:xfrm flipH="1">
              <a:off x="505" y="1178"/>
              <a:ext cx="87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25"/>
            <p:cNvSpPr txBox="1">
              <a:spLocks noChangeArrowheads="1"/>
            </p:cNvSpPr>
            <p:nvPr/>
          </p:nvSpPr>
          <p:spPr bwMode="auto">
            <a:xfrm>
              <a:off x="710" y="1638"/>
              <a:ext cx="72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 Box 26"/>
            <p:cNvSpPr txBox="1">
              <a:spLocks noChangeArrowheads="1"/>
            </p:cNvSpPr>
            <p:nvPr/>
          </p:nvSpPr>
          <p:spPr bwMode="auto">
            <a:xfrm>
              <a:off x="867" y="2121"/>
              <a:ext cx="77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Group 33"/>
            <p:cNvGrpSpPr>
              <a:grpSpLocks/>
            </p:cNvGrpSpPr>
            <p:nvPr/>
          </p:nvGrpSpPr>
          <p:grpSpPr bwMode="auto">
            <a:xfrm>
              <a:off x="874" y="768"/>
              <a:ext cx="587" cy="992"/>
              <a:chOff x="883" y="581"/>
              <a:chExt cx="587" cy="1100"/>
            </a:xfrm>
          </p:grpSpPr>
          <p:sp>
            <p:nvSpPr>
              <p:cNvPr id="87" name="Line 34"/>
              <p:cNvSpPr>
                <a:spLocks noChangeShapeType="1"/>
              </p:cNvSpPr>
              <p:nvPr/>
            </p:nvSpPr>
            <p:spPr bwMode="auto">
              <a:xfrm>
                <a:off x="883" y="581"/>
                <a:ext cx="5" cy="1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Line 35"/>
              <p:cNvSpPr>
                <a:spLocks noChangeShapeType="1"/>
              </p:cNvSpPr>
              <p:nvPr/>
            </p:nvSpPr>
            <p:spPr bwMode="auto">
              <a:xfrm>
                <a:off x="894" y="881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2405082" y="3274481"/>
            <a:ext cx="35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98621" y="3273717"/>
            <a:ext cx="63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349430" y="327371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669254" y="327425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597728" y="328899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02009" y="368248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513026" y="368374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905506" y="368551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61324" y="327448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936567" y="4074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00587" y="4074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877853" y="32046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088091" y="32031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916448" y="320327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250605" y="318865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052726" y="320115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256232" y="359366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075732" y="358281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444376" y="359366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245973" y="321999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444947" y="39558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251875" y="395811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grpSp>
        <p:nvGrpSpPr>
          <p:cNvPr id="111" name="Group 19"/>
          <p:cNvGrpSpPr>
            <a:grpSpLocks/>
          </p:cNvGrpSpPr>
          <p:nvPr/>
        </p:nvGrpSpPr>
        <p:grpSpPr bwMode="auto">
          <a:xfrm>
            <a:off x="5751111" y="2745989"/>
            <a:ext cx="4392614" cy="2927675"/>
            <a:chOff x="-169" y="732"/>
            <a:chExt cx="2767" cy="1694"/>
          </a:xfrm>
        </p:grpSpPr>
        <p:sp>
          <p:nvSpPr>
            <p:cNvPr id="112" name="Text Box 20"/>
            <p:cNvSpPr txBox="1">
              <a:spLocks noChangeArrowheads="1"/>
            </p:cNvSpPr>
            <p:nvPr/>
          </p:nvSpPr>
          <p:spPr bwMode="auto">
            <a:xfrm>
              <a:off x="-169" y="747"/>
              <a:ext cx="189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18510</a:t>
              </a:r>
            </a:p>
          </p:txBody>
        </p:sp>
        <p:sp>
          <p:nvSpPr>
            <p:cNvPr id="113" name="Text Box 21"/>
            <p:cNvSpPr txBox="1">
              <a:spLocks noChangeArrowheads="1"/>
            </p:cNvSpPr>
            <p:nvPr/>
          </p:nvSpPr>
          <p:spPr bwMode="auto">
            <a:xfrm>
              <a:off x="790" y="732"/>
              <a:ext cx="79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14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1078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Text Box 24"/>
            <p:cNvSpPr txBox="1">
              <a:spLocks noChangeArrowheads="1"/>
            </p:cNvSpPr>
            <p:nvPr/>
          </p:nvSpPr>
          <p:spPr bwMode="auto">
            <a:xfrm flipH="1">
              <a:off x="446" y="1202"/>
              <a:ext cx="879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Text Box 25"/>
            <p:cNvSpPr txBox="1">
              <a:spLocks noChangeArrowheads="1"/>
            </p:cNvSpPr>
            <p:nvPr/>
          </p:nvSpPr>
          <p:spPr bwMode="auto">
            <a:xfrm>
              <a:off x="455" y="1353"/>
              <a:ext cx="328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Text Box 26"/>
            <p:cNvSpPr txBox="1">
              <a:spLocks noChangeArrowheads="1"/>
            </p:cNvSpPr>
            <p:nvPr/>
          </p:nvSpPr>
          <p:spPr bwMode="auto">
            <a:xfrm>
              <a:off x="868" y="2123"/>
              <a:ext cx="774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8" name="Group 33"/>
            <p:cNvGrpSpPr>
              <a:grpSpLocks/>
            </p:cNvGrpSpPr>
            <p:nvPr/>
          </p:nvGrpSpPr>
          <p:grpSpPr bwMode="auto">
            <a:xfrm>
              <a:off x="767" y="785"/>
              <a:ext cx="681" cy="871"/>
              <a:chOff x="776" y="600"/>
              <a:chExt cx="681" cy="966"/>
            </a:xfrm>
          </p:grpSpPr>
          <p:sp>
            <p:nvSpPr>
              <p:cNvPr id="119" name="Line 34"/>
              <p:cNvSpPr>
                <a:spLocks noChangeShapeType="1"/>
              </p:cNvSpPr>
              <p:nvPr/>
            </p:nvSpPr>
            <p:spPr bwMode="auto">
              <a:xfrm>
                <a:off x="776" y="600"/>
                <a:ext cx="0" cy="9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Line 35"/>
              <p:cNvSpPr>
                <a:spLocks noChangeShapeType="1"/>
              </p:cNvSpPr>
              <p:nvPr/>
            </p:nvSpPr>
            <p:spPr bwMode="auto">
              <a:xfrm flipV="1">
                <a:off x="787" y="871"/>
                <a:ext cx="67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1" name="Group 19"/>
          <p:cNvGrpSpPr>
            <a:grpSpLocks/>
          </p:cNvGrpSpPr>
          <p:nvPr/>
        </p:nvGrpSpPr>
        <p:grpSpPr bwMode="auto">
          <a:xfrm>
            <a:off x="8295066" y="2721128"/>
            <a:ext cx="3013076" cy="1891976"/>
            <a:chOff x="-60" y="745"/>
            <a:chExt cx="1898" cy="1010"/>
          </a:xfrm>
        </p:grpSpPr>
        <p:sp>
          <p:nvSpPr>
            <p:cNvPr id="122" name="Text Box 20"/>
            <p:cNvSpPr txBox="1">
              <a:spLocks noChangeArrowheads="1"/>
            </p:cNvSpPr>
            <p:nvPr/>
          </p:nvSpPr>
          <p:spPr bwMode="auto">
            <a:xfrm>
              <a:off x="-60" y="747"/>
              <a:ext cx="189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42546</a:t>
              </a:r>
            </a:p>
          </p:txBody>
        </p:sp>
        <p:sp>
          <p:nvSpPr>
            <p:cNvPr id="123" name="Text Box 21"/>
            <p:cNvSpPr txBox="1">
              <a:spLocks noChangeArrowheads="1"/>
            </p:cNvSpPr>
            <p:nvPr/>
          </p:nvSpPr>
          <p:spPr bwMode="auto">
            <a:xfrm>
              <a:off x="921" y="745"/>
              <a:ext cx="793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124" name="Text Box 22"/>
            <p:cNvSpPr txBox="1">
              <a:spLocks noChangeArrowheads="1"/>
            </p:cNvSpPr>
            <p:nvPr/>
          </p:nvSpPr>
          <p:spPr bwMode="auto">
            <a:xfrm>
              <a:off x="905" y="1011"/>
              <a:ext cx="933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1149</a:t>
              </a:r>
            </a:p>
          </p:txBody>
        </p:sp>
        <p:sp>
          <p:nvSpPr>
            <p:cNvPr id="125" name="Text Box 24"/>
            <p:cNvSpPr txBox="1">
              <a:spLocks noChangeArrowheads="1"/>
            </p:cNvSpPr>
            <p:nvPr/>
          </p:nvSpPr>
          <p:spPr bwMode="auto">
            <a:xfrm flipH="1">
              <a:off x="272" y="973"/>
              <a:ext cx="87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</a:t>
              </a:r>
            </a:p>
          </p:txBody>
        </p:sp>
        <p:sp>
          <p:nvSpPr>
            <p:cNvPr id="126" name="Text Box 25"/>
            <p:cNvSpPr txBox="1">
              <a:spLocks noChangeArrowheads="1"/>
            </p:cNvSpPr>
            <p:nvPr/>
          </p:nvSpPr>
          <p:spPr bwMode="auto">
            <a:xfrm>
              <a:off x="267" y="1169"/>
              <a:ext cx="72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184</a:t>
              </a:r>
            </a:p>
          </p:txBody>
        </p:sp>
        <p:sp>
          <p:nvSpPr>
            <p:cNvPr id="127" name="Text Box 26"/>
            <p:cNvSpPr txBox="1">
              <a:spLocks noChangeArrowheads="1"/>
            </p:cNvSpPr>
            <p:nvPr/>
          </p:nvSpPr>
          <p:spPr bwMode="auto">
            <a:xfrm>
              <a:off x="377" y="1368"/>
              <a:ext cx="77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366</a:t>
              </a:r>
            </a:p>
          </p:txBody>
        </p:sp>
        <p:grpSp>
          <p:nvGrpSpPr>
            <p:cNvPr id="128" name="Group 33"/>
            <p:cNvGrpSpPr>
              <a:grpSpLocks/>
            </p:cNvGrpSpPr>
            <p:nvPr/>
          </p:nvGrpSpPr>
          <p:grpSpPr bwMode="auto">
            <a:xfrm>
              <a:off x="884" y="763"/>
              <a:ext cx="886" cy="992"/>
              <a:chOff x="893" y="575"/>
              <a:chExt cx="886" cy="1100"/>
            </a:xfrm>
          </p:grpSpPr>
          <p:sp>
            <p:nvSpPr>
              <p:cNvPr id="129" name="Line 34"/>
              <p:cNvSpPr>
                <a:spLocks noChangeShapeType="1"/>
              </p:cNvSpPr>
              <p:nvPr/>
            </p:nvSpPr>
            <p:spPr bwMode="auto">
              <a:xfrm>
                <a:off x="893" y="575"/>
                <a:ext cx="5" cy="1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Line 35"/>
              <p:cNvSpPr>
                <a:spLocks noChangeShapeType="1"/>
              </p:cNvSpPr>
              <p:nvPr/>
            </p:nvSpPr>
            <p:spPr bwMode="auto">
              <a:xfrm>
                <a:off x="905" y="860"/>
                <a:ext cx="874" cy="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1" name="Text Box 26"/>
          <p:cNvSpPr txBox="1">
            <a:spLocks noChangeArrowheads="1"/>
          </p:cNvSpPr>
          <p:nvPr/>
        </p:nvSpPr>
        <p:spPr bwMode="auto">
          <a:xfrm>
            <a:off x="7204433" y="6007080"/>
            <a:ext cx="1228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 Box 26"/>
          <p:cNvSpPr txBox="1">
            <a:spLocks noChangeArrowheads="1"/>
          </p:cNvSpPr>
          <p:nvPr/>
        </p:nvSpPr>
        <p:spPr bwMode="auto">
          <a:xfrm>
            <a:off x="9165059" y="4235997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276698" y="322351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480538" y="316565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291747" y="316565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449071" y="322439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484967" y="352570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269951" y="3524268"/>
            <a:ext cx="35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682851" y="3534900"/>
            <a:ext cx="35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635365" y="321999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659682" y="389592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457647" y="388776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840766" y="389370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841184" y="322522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866807" y="426187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666450" y="42548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349645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83407" y="444281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3200">
              <a:latin typeface="HP001 4 hàng" panose="020B0603050302020204" pitchFamily="34" charset="0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xmlns="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9" t="33272" r="63508" b="34414"/>
          <a:stretch/>
        </p:blipFill>
        <p:spPr>
          <a:xfrm>
            <a:off x="8640695" y="3223513"/>
            <a:ext cx="3847749" cy="32563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1143" y="584587"/>
            <a:ext cx="108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2.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38km 400m.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0"/>
          <p:cNvSpPr txBox="1">
            <a:spLocks noChangeArrowheads="1"/>
          </p:cNvSpPr>
          <p:nvPr/>
        </p:nvSpPr>
        <p:spPr>
          <a:xfrm>
            <a:off x="2761034" y="1994263"/>
            <a:ext cx="7040693" cy="1676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u="sng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Tóm</a:t>
            </a:r>
            <a:r>
              <a:rPr lang="en-US" sz="3200" b="1" u="sng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tắt</a:t>
            </a:r>
            <a:endParaRPr lang="en-US" sz="3200" b="1" u="sng" dirty="0">
              <a:solidFill>
                <a:srgbClr val="7030A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1 giờ 15 phút : 38 km 400 m</a:t>
            </a:r>
          </a:p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1 phút : … m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D1FD7F7-2C92-4A61-9333-0C2710137AF6}"/>
              </a:ext>
            </a:extLst>
          </p:cNvPr>
          <p:cNvSpPr txBox="1"/>
          <p:nvPr/>
        </p:nvSpPr>
        <p:spPr>
          <a:xfrm>
            <a:off x="3881921" y="226781"/>
            <a:ext cx="105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1498" y="3556845"/>
            <a:ext cx="94330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u="sng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giải</a:t>
            </a:r>
            <a:endParaRPr lang="en-US" sz="3200" b="1" u="sng" dirty="0">
              <a:solidFill>
                <a:srgbClr val="00B05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vi-VN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Ta có: </a:t>
            </a:r>
            <a:r>
              <a:rPr lang="vi-VN" sz="32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	1 </a:t>
            </a:r>
            <a:r>
              <a:rPr lang="vi-VN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giờ 15 phút = 75 phút</a:t>
            </a:r>
          </a:p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				38km </a:t>
            </a:r>
            <a:r>
              <a:rPr lang="vi-VN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400m = 38400m</a:t>
            </a:r>
          </a:p>
          <a:p>
            <a:pPr algn="ctr"/>
            <a:r>
              <a:rPr lang="vi-VN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Trung bình mỗi phút người đó đi được:</a:t>
            </a:r>
          </a:p>
          <a:p>
            <a:pPr algn="ctr"/>
            <a:r>
              <a:rPr lang="vi-VN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38400 : 75 = 512 (m)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     </a:t>
            </a:r>
            <a:r>
              <a:rPr lang="vi-VN" sz="32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Đáp số: 512m</a:t>
            </a:r>
          </a:p>
        </p:txBody>
      </p:sp>
    </p:spTree>
    <p:extLst>
      <p:ext uri="{BB962C8B-B14F-4D97-AF65-F5344CB8AC3E}">
        <p14:creationId xmlns:p14="http://schemas.microsoft.com/office/powerpoint/2010/main" xmlns="" val="16446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-121213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-1" y="-9963"/>
            <a:ext cx="9213274" cy="35502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>
            <a:off x="5715000" y="1339123"/>
            <a:ext cx="6996545" cy="5753144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6A5AB9B1-3C79-48D0-879E-145E3B45FEF1}"/>
              </a:ext>
            </a:extLst>
          </p:cNvPr>
          <p:cNvGrpSpPr/>
          <p:nvPr/>
        </p:nvGrpSpPr>
        <p:grpSpPr>
          <a:xfrm>
            <a:off x="3254747" y="2331011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2C2C98-702B-4F4F-BB3F-832A40414CDA}"/>
              </a:ext>
            </a:extLst>
          </p:cNvPr>
          <p:cNvSpPr txBox="1"/>
          <p:nvPr/>
        </p:nvSpPr>
        <p:spPr>
          <a:xfrm>
            <a:off x="1031133" y="1069576"/>
            <a:ext cx="7420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30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31709C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1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2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/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Toán</a:t>
            </a:r>
            <a:endParaRPr lang="en-US" sz="2800" b="1" dirty="0">
              <a:solidFill>
                <a:srgbClr val="31709C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Chủ đề: 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Chia 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cho số có hai chữ số</a:t>
            </a:r>
          </a:p>
          <a:p>
            <a:pPr algn="ctr"/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(Tiết 2)</a:t>
            </a:r>
            <a:endParaRPr lang="en-US" sz="2800" b="1" dirty="0">
              <a:solidFill>
                <a:srgbClr val="31709C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30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057582-29C8-4D74-9F4C-EEA0A7F43A01}"/>
              </a:ext>
            </a:extLst>
          </p:cNvPr>
          <p:cNvSpPr txBox="1"/>
          <p:nvPr/>
        </p:nvSpPr>
        <p:spPr>
          <a:xfrm>
            <a:off x="5227021" y="339104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dirty="0" smtClean="0">
                <a:solidFill>
                  <a:srgbClr val="59503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DẶN DÒ</a:t>
            </a:r>
            <a:endParaRPr lang="en-US" sz="9600" b="1" dirty="0">
              <a:solidFill>
                <a:srgbClr val="59503C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29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544C6E1-E503-460D-B842-B1767BABC942}"/>
              </a:ext>
            </a:extLst>
          </p:cNvPr>
          <p:cNvSpPr txBox="1"/>
          <p:nvPr/>
        </p:nvSpPr>
        <p:spPr>
          <a:xfrm>
            <a:off x="2090056" y="3218941"/>
            <a:ext cx="71306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CHÚC </a:t>
            </a:r>
            <a:r>
              <a:rPr lang="en-US" altLang="zh-CN" sz="6600" b="1" dirty="0" smtClean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vi-VN" altLang="zh-CN" sz="6600" b="1" dirty="0" smtClean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smtClean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CON </a:t>
            </a:r>
            <a:endParaRPr lang="vi-VN" altLang="zh-CN" sz="6600" b="1" dirty="0" smtClean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600" b="1" dirty="0" smtClean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HỌC </a:t>
            </a:r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TỐT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52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C5985F-3DF1-4084-8414-6954D0DF7130}"/>
              </a:ext>
            </a:extLst>
          </p:cNvPr>
          <p:cNvSpPr txBox="1"/>
          <p:nvPr/>
        </p:nvSpPr>
        <p:spPr>
          <a:xfrm>
            <a:off x="5366356" y="2621004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800" b="1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LUYỆN TẬP</a:t>
            </a:r>
            <a:endParaRPr lang="en-US" sz="8800" b="1" dirty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33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48205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-115063" y="-631214"/>
            <a:ext cx="9491744" cy="7069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0" t="68667" r="60506"/>
          <a:stretch/>
        </p:blipFill>
        <p:spPr>
          <a:xfrm>
            <a:off x="7375850" y="3316224"/>
            <a:ext cx="4641911" cy="33252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9554" y="168343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1: </a:t>
            </a:r>
          </a:p>
          <a:p>
            <a:pPr algn="ctr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lang="vi-VN" sz="36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 tính rồi tính:</a:t>
            </a:r>
            <a:r>
              <a:rPr lang="en-US" sz="36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44021" y="3438499"/>
            <a:ext cx="563623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   a, 855 : 45                                            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44021" y="4214786"/>
            <a:ext cx="3658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</a:rPr>
              <a:t>       b, 9009 : 33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912270" y="3783899"/>
            <a:ext cx="1977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           9276 : 39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997020" y="3438499"/>
            <a:ext cx="266979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</a:rPr>
              <a:t>579 : 36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128023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482049"/>
            <a:ext cx="10995949" cy="619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0" t="68667" r="60506"/>
          <a:stretch/>
        </p:blipFill>
        <p:spPr>
          <a:xfrm>
            <a:off x="9344409" y="4824963"/>
            <a:ext cx="2786933" cy="1996401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70222" y="585537"/>
            <a:ext cx="3352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a.  855 : 45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971800" y="9906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855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886200" y="10668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3886200" y="14478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962400" y="99060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962400" y="15240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971800" y="137160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2971800" y="175260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971800" y="2133601"/>
            <a:ext cx="1143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405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505700" y="1004888"/>
            <a:ext cx="723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579</a:t>
            </a: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8305800" y="11430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8305800" y="14478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8305800" y="10048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7391400" y="13716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8305800" y="14478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467600" y="182880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2438400" y="3149601"/>
            <a:ext cx="342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b.  9009 : 33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7315200" y="3138488"/>
            <a:ext cx="29838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9276 : 39</a:t>
            </a: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3048000" y="36830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9009</a:t>
            </a: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4038600" y="36830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>
            <a:off x="4038600" y="4140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35" name="Line 42"/>
          <p:cNvSpPr>
            <a:spLocks noChangeShapeType="1"/>
          </p:cNvSpPr>
          <p:nvPr/>
        </p:nvSpPr>
        <p:spPr bwMode="auto">
          <a:xfrm>
            <a:off x="8305800" y="4191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36" name="Line 43"/>
          <p:cNvSpPr>
            <a:spLocks noChangeShapeType="1"/>
          </p:cNvSpPr>
          <p:nvPr/>
        </p:nvSpPr>
        <p:spPr bwMode="auto">
          <a:xfrm>
            <a:off x="8305800" y="37338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7315200" y="381000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9276</a:t>
            </a:r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8382000" y="3733801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4114800" y="3683001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3048000" y="4125913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41" name="Text Box 48"/>
          <p:cNvSpPr txBox="1">
            <a:spLocks noChangeArrowheads="1"/>
          </p:cNvSpPr>
          <p:nvPr/>
        </p:nvSpPr>
        <p:spPr bwMode="auto">
          <a:xfrm>
            <a:off x="3048000" y="4495801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42" name="Text Box 49"/>
          <p:cNvSpPr txBox="1">
            <a:spLocks noChangeArrowheads="1"/>
          </p:cNvSpPr>
          <p:nvPr/>
        </p:nvSpPr>
        <p:spPr bwMode="auto">
          <a:xfrm>
            <a:off x="3048000" y="4876801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231</a:t>
            </a:r>
          </a:p>
        </p:txBody>
      </p:sp>
      <p:sp>
        <p:nvSpPr>
          <p:cNvPr id="43" name="Text Box 50"/>
          <p:cNvSpPr txBox="1">
            <a:spLocks noChangeArrowheads="1"/>
          </p:cNvSpPr>
          <p:nvPr/>
        </p:nvSpPr>
        <p:spPr bwMode="auto">
          <a:xfrm>
            <a:off x="3429000" y="5257801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4038600" y="4114800"/>
            <a:ext cx="99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7315200" y="4191001"/>
            <a:ext cx="1104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78</a:t>
            </a:r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7315200" y="4572001"/>
            <a:ext cx="1104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7" name="Text Box 54"/>
          <p:cNvSpPr txBox="1">
            <a:spLocks noChangeArrowheads="1"/>
          </p:cNvSpPr>
          <p:nvPr/>
        </p:nvSpPr>
        <p:spPr bwMode="auto">
          <a:xfrm>
            <a:off x="7315200" y="4984751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117</a:t>
            </a:r>
          </a:p>
        </p:txBody>
      </p:sp>
      <p:sp>
        <p:nvSpPr>
          <p:cNvPr id="48" name="Text Box 55"/>
          <p:cNvSpPr txBox="1">
            <a:spLocks noChangeArrowheads="1"/>
          </p:cNvSpPr>
          <p:nvPr/>
        </p:nvSpPr>
        <p:spPr bwMode="auto">
          <a:xfrm>
            <a:off x="8382000" y="419100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048000" y="18288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028950" y="25908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3314700" y="2514601"/>
            <a:ext cx="571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7505700" y="18288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7448550" y="220980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216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7505700" y="26670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7848600" y="26066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05150" y="4568825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86100" y="53340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344863" y="60198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50"/>
          <p:cNvSpPr txBox="1">
            <a:spLocks noChangeArrowheads="1"/>
          </p:cNvSpPr>
          <p:nvPr/>
        </p:nvSpPr>
        <p:spPr bwMode="auto">
          <a:xfrm>
            <a:off x="3467100" y="5580994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sp>
        <p:nvSpPr>
          <p:cNvPr id="60" name="Text Box 50"/>
          <p:cNvSpPr txBox="1">
            <a:spLocks noChangeArrowheads="1"/>
          </p:cNvSpPr>
          <p:nvPr/>
        </p:nvSpPr>
        <p:spPr bwMode="auto">
          <a:xfrm>
            <a:off x="3581400" y="6022976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1" name="Text Box 54"/>
          <p:cNvSpPr txBox="1">
            <a:spLocks noChangeArrowheads="1"/>
          </p:cNvSpPr>
          <p:nvPr/>
        </p:nvSpPr>
        <p:spPr bwMode="auto">
          <a:xfrm>
            <a:off x="7467600" y="5384801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62" name="Text Box 54"/>
          <p:cNvSpPr txBox="1">
            <a:spLocks noChangeArrowheads="1"/>
          </p:cNvSpPr>
          <p:nvPr/>
        </p:nvSpPr>
        <p:spPr bwMode="auto">
          <a:xfrm>
            <a:off x="7467600" y="5746751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273</a:t>
            </a:r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7620000" y="6157913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7391400" y="4630738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391400" y="54102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543800" y="6172200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7399422" y="599824"/>
            <a:ext cx="2514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579 : 36                   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191000" y="1524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534400" y="14478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52800" y="17526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848600" y="18288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267200" y="41148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495800" y="41148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29000" y="44958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657600" y="5257800"/>
            <a:ext cx="29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610600" y="4191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839200" y="4191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696200" y="4572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48600" y="53666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262683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3" grpId="0"/>
      <p:bldP spid="55" grpId="0"/>
      <p:bldP spid="59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48205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-406400" y="-631214"/>
            <a:ext cx="13120913" cy="7069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0" t="68667" r="60506"/>
          <a:stretch/>
        </p:blipFill>
        <p:spPr>
          <a:xfrm>
            <a:off x="8664114" y="4370600"/>
            <a:ext cx="3176036" cy="227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8068" y="68413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 nhớ: 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31006" y="4128237"/>
            <a:ext cx="110673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Đối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dư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thì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dư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luôn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nhỏ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chia.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447108" y="2104740"/>
            <a:ext cx="1014686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Khi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thực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chia ta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theo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hai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1: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Đặt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tính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2: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Tính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sang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Mỗi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lần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đều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tính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theo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ba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: chia,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nhân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trừ</a:t>
            </a:r>
            <a:r>
              <a:rPr lang="en-US" sz="24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xmlns="" val="374719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0256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-203204" y="-718298"/>
            <a:ext cx="11001829" cy="748921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90167" y="3380593"/>
            <a:ext cx="8229600" cy="398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          8064 : 64 </a:t>
            </a:r>
            <a:r>
              <a:rPr lang="vi-VN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37</a:t>
            </a:r>
            <a:endParaRPr lang="en-US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>
          <a:xfrm>
            <a:off x="2485567" y="2224331"/>
            <a:ext cx="6934200" cy="49090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2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giá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trị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itchFamily="18" charset="0"/>
              </a:rPr>
              <a:t>thức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75254" y="3903813"/>
            <a:ext cx="568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b, 46857 + 3444 : 28 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66797" y="2785903"/>
            <a:ext cx="8229600" cy="55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  a,  4237 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18 - 34578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378855" y="4480085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    601759 – 1988 : 14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458" y="2899042"/>
            <a:ext cx="2931886" cy="37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5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0256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HP001 4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1181" y="4151085"/>
            <a:ext cx="1925024" cy="244928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61587" y="2465321"/>
            <a:ext cx="5105400" cy="99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 8064 : 64  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 37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04381" y="926806"/>
            <a:ext cx="472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a,  4237 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18 - 34578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347781" y="908877"/>
            <a:ext cx="4343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= 76266   -  34578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=  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41688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431524" y="2232316"/>
            <a:ext cx="266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b="1" dirty="0" smtClean="0">
                <a:solidFill>
                  <a:srgbClr val="0000CC"/>
                </a:solidFill>
                <a:latin typeface="HP001 4 hàng" panose="020B0603050302020204" pitchFamily="34" charset="0"/>
              </a:rPr>
              <a:t>= 126 </a:t>
            </a:r>
            <a:r>
              <a:rPr lang="vi-VN" sz="3200" b="1" dirty="0" smtClean="0">
                <a:solidFill>
                  <a:srgbClr val="0000CC"/>
                </a:solidFill>
                <a:latin typeface="+mj-lt"/>
              </a:rPr>
              <a:t>x</a:t>
            </a:r>
            <a:r>
              <a:rPr lang="vi-VN" sz="3200" b="1" dirty="0" smtClean="0">
                <a:solidFill>
                  <a:srgbClr val="0000CC"/>
                </a:solidFill>
                <a:latin typeface="HP001 4 hàng" panose="020B0603050302020204" pitchFamily="34" charset="0"/>
              </a:rPr>
              <a:t> 37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CC"/>
                </a:solidFill>
                <a:latin typeface="HP001 4 hàng" panose="020B0603050302020204" pitchFamily="34" charset="0"/>
              </a:rPr>
              <a:t>=    4662</a:t>
            </a:r>
            <a:endParaRPr lang="en-US" sz="3200" b="1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418377" y="5009418"/>
            <a:ext cx="41234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b="1" dirty="0" smtClean="0">
                <a:solidFill>
                  <a:srgbClr val="0000CC"/>
                </a:solidFill>
                <a:latin typeface="HP001 4 hàng" panose="020B0603050302020204" pitchFamily="34" charset="0"/>
              </a:rPr>
              <a:t>= 601 759 -142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CC"/>
                </a:solidFill>
                <a:latin typeface="HP001 4 hàng" panose="020B0603050302020204" pitchFamily="34" charset="0"/>
              </a:rPr>
              <a:t>=  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601617 </a:t>
            </a:r>
          </a:p>
        </p:txBody>
      </p:sp>
      <p:sp>
        <p:nvSpPr>
          <p:cNvPr id="13" name="WordArt 46"/>
          <p:cNvSpPr>
            <a:spLocks noChangeArrowheads="1" noChangeShapeType="1" noTextEdit="1"/>
          </p:cNvSpPr>
          <p:nvPr/>
        </p:nvSpPr>
        <p:spPr bwMode="auto">
          <a:xfrm>
            <a:off x="4933004" y="3222525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CC"/>
              </a:solidFill>
              <a:latin typeface="HP001 4 hàng" panose="020B0603050302020204" pitchFamily="34" charset="0"/>
              <a:cs typeface="Times New Roman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401008" y="3743467"/>
            <a:ext cx="4343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 =  46857  +    123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 =   46980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11985" y="3719750"/>
            <a:ext cx="619711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b, 46857 + 3444 : 28 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34021" y="5217705"/>
            <a:ext cx="525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    601759 – 1988 : 14</a:t>
            </a:r>
            <a:endParaRPr lang="en-US" sz="3200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2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20256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HP001 4 hàng" panose="020B0603050302020204" pitchFamily="34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-331541" y="-718298"/>
            <a:ext cx="11001829" cy="7489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2552" y="3523283"/>
            <a:ext cx="2906485" cy="29064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1796" y="2449283"/>
            <a:ext cx="27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HP001 4 hàng" panose="020B0603050302020204" pitchFamily="34" charset="0"/>
                <a:cs typeface="Times New Roman"/>
              </a:rPr>
              <a:t> </a:t>
            </a:r>
          </a:p>
        </p:txBody>
      </p:sp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4931229" y="1943612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3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: </a:t>
            </a:r>
          </a:p>
        </p:txBody>
      </p:sp>
      <p:sp>
        <p:nvSpPr>
          <p:cNvPr id="7" name="Text Box 60"/>
          <p:cNvSpPr txBox="1">
            <a:spLocks noChangeArrowheads="1"/>
          </p:cNvSpPr>
          <p:nvPr/>
        </p:nvSpPr>
        <p:spPr bwMode="auto">
          <a:xfrm>
            <a:off x="812802" y="2496455"/>
            <a:ext cx="8686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      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bánh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xe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đạp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cần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36 nan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5260 nan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thì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lắp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nhất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xe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đạp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bánh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nan </a:t>
            </a:r>
            <a:r>
              <a:rPr lang="en-US" sz="2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5" name="WordArt 45"/>
          <p:cNvSpPr>
            <a:spLocks noChangeArrowheads="1" noChangeShapeType="1" noTextEdit="1"/>
          </p:cNvSpPr>
          <p:nvPr/>
        </p:nvSpPr>
        <p:spPr bwMode="auto">
          <a:xfrm>
            <a:off x="3381829" y="3135083"/>
            <a:ext cx="762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HP001 4 hàng" panose="020B0603050302020204" pitchFamily="34" charset="0"/>
                <a:cs typeface="Times New Roman"/>
              </a:rPr>
              <a:t> </a:t>
            </a:r>
          </a:p>
        </p:txBody>
      </p:sp>
      <p:sp>
        <p:nvSpPr>
          <p:cNvPr id="16" name="WordArt 46"/>
          <p:cNvSpPr>
            <a:spLocks noChangeArrowheads="1" noChangeShapeType="1" noTextEdit="1"/>
          </p:cNvSpPr>
          <p:nvPr/>
        </p:nvSpPr>
        <p:spPr bwMode="auto">
          <a:xfrm>
            <a:off x="4067629" y="3135083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  <a:cs typeface="Times New Roman"/>
            </a:endParaRPr>
          </a:p>
        </p:txBody>
      </p:sp>
      <p:pic>
        <p:nvPicPr>
          <p:cNvPr id="18" name="Picture 21" descr="Xe đạp Mini Asama VH-B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065" y="3612339"/>
            <a:ext cx="3152609" cy="203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700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1218</Words>
  <Application>Microsoft Office PowerPoint</Application>
  <PresentationFormat>Custom</PresentationFormat>
  <Paragraphs>288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字魂17号-萌趣果冻体</vt:lpstr>
      <vt:lpstr>Calibri</vt:lpstr>
      <vt:lpstr>等线</vt:lpstr>
      <vt:lpstr>HP001 4 hàng</vt:lpstr>
      <vt:lpstr>Times New Roman</vt:lpstr>
      <vt:lpstr>Garamond</vt:lpstr>
      <vt:lpstr>Cordia New</vt:lpstr>
      <vt:lpstr>Wingdings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SONY</cp:lastModifiedBy>
  <cp:revision>228</cp:revision>
  <dcterms:created xsi:type="dcterms:W3CDTF">2019-03-29T12:25:33Z</dcterms:created>
  <dcterms:modified xsi:type="dcterms:W3CDTF">2021-12-21T08:35:27Z</dcterms:modified>
</cp:coreProperties>
</file>